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  <p:sldMasterId id="2147484533" r:id="rId2"/>
    <p:sldMasterId id="2147484538" r:id="rId3"/>
    <p:sldMasterId id="2147484555" r:id="rId4"/>
  </p:sldMasterIdLst>
  <p:notesMasterIdLst>
    <p:notesMasterId r:id="rId23"/>
  </p:notesMasterIdLst>
  <p:handoutMasterIdLst>
    <p:handoutMasterId r:id="rId24"/>
  </p:handoutMasterIdLst>
  <p:sldIdLst>
    <p:sldId id="643" r:id="rId5"/>
    <p:sldId id="746" r:id="rId6"/>
    <p:sldId id="748" r:id="rId7"/>
    <p:sldId id="749" r:id="rId8"/>
    <p:sldId id="760" r:id="rId9"/>
    <p:sldId id="750" r:id="rId10"/>
    <p:sldId id="763" r:id="rId11"/>
    <p:sldId id="751" r:id="rId12"/>
    <p:sldId id="752" r:id="rId13"/>
    <p:sldId id="754" r:id="rId14"/>
    <p:sldId id="755" r:id="rId15"/>
    <p:sldId id="732" r:id="rId16"/>
    <p:sldId id="733" r:id="rId17"/>
    <p:sldId id="742" r:id="rId18"/>
    <p:sldId id="743" r:id="rId19"/>
    <p:sldId id="744" r:id="rId20"/>
    <p:sldId id="764" r:id="rId21"/>
    <p:sldId id="681" r:id="rId22"/>
  </p:sldIdLst>
  <p:sldSz cx="9144000" cy="6858000" type="screen4x3"/>
  <p:notesSz cx="10007600" cy="67945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tulov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0F49C"/>
    <a:srgbClr val="2E12D4"/>
    <a:srgbClr val="6C97F8"/>
    <a:srgbClr val="7A98FA"/>
    <a:srgbClr val="FF9933"/>
    <a:srgbClr val="66CCFF"/>
    <a:srgbClr val="FF33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9017" autoAdjust="0"/>
  </p:normalViewPr>
  <p:slideViewPr>
    <p:cSldViewPr>
      <p:cViewPr>
        <p:scale>
          <a:sx n="93" d="100"/>
          <a:sy n="93" d="100"/>
        </p:scale>
        <p:origin x="-207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04" y="-90"/>
      </p:cViewPr>
      <p:guideLst>
        <p:guide orient="horz" pos="2140"/>
        <p:guide pos="3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8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913043478260872E-2"/>
          <c:y val="5.0359712230215833E-2"/>
          <c:w val="0.60869565217391752"/>
          <c:h val="0.7338129496402877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муниципальных служащих, допустивших нарушения при предоставлении сведений и привлеченных к дисциплинарной ответственности</c:v>
                </c:pt>
              </c:strCache>
            </c:strRef>
          </c:tx>
          <c:spPr>
            <a:solidFill>
              <a:schemeClr val="accent1"/>
            </a:solidFill>
            <a:ln w="12735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2023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95892224"/>
        <c:axId val="95893760"/>
        <c:axId val="0"/>
      </c:bar3DChart>
      <c:catAx>
        <c:axId val="95892224"/>
        <c:scaling>
          <c:orientation val="minMax"/>
        </c:scaling>
        <c:axPos val="b"/>
        <c:numFmt formatCode="General" sourceLinked="1"/>
        <c:tickLblPos val="low"/>
        <c:spPr>
          <a:ln w="3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5" b="1" i="0" u="none" strike="noStrike" baseline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95893760"/>
        <c:crosses val="autoZero"/>
        <c:auto val="1"/>
        <c:lblAlgn val="ctr"/>
        <c:lblOffset val="100"/>
        <c:tickLblSkip val="1"/>
        <c:tickMarkSkip val="1"/>
      </c:catAx>
      <c:valAx>
        <c:axId val="95893760"/>
        <c:scaling>
          <c:orientation val="minMax"/>
          <c:max val="6"/>
        </c:scaling>
        <c:axPos val="l"/>
        <c:majorGridlines>
          <c:spPr>
            <a:ln w="3184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5" b="1" i="0" u="none" strike="noStrike" baseline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95892224"/>
        <c:crosses val="autoZero"/>
        <c:crossBetween val="between"/>
        <c:majorUnit val="1"/>
        <c:minorUnit val="0.1"/>
      </c:valAx>
      <c:spPr>
        <a:noFill/>
        <a:ln w="2547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3" b="1" i="0" u="none" strike="noStrike" baseline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081521739130743"/>
          <c:y val="0"/>
          <c:w val="0.32065217391304518"/>
          <c:h val="0.90167865707434236"/>
        </c:manualLayout>
      </c:layout>
      <c:spPr>
        <a:noFill/>
        <a:ln w="25470">
          <a:noFill/>
        </a:ln>
      </c:spPr>
      <c:txPr>
        <a:bodyPr/>
        <a:lstStyle/>
        <a:p>
          <a:pPr>
            <a:defRPr sz="166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39"/>
          <c:y val="6.5934065934065936E-2"/>
          <c:w val="0.85126582278481178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9999FF"/>
            </a:solidFill>
            <a:ln w="16200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2020 год </c:v>
                </c:pt>
                <c:pt idx="1">
                  <c:v>2021 год </c:v>
                </c:pt>
                <c:pt idx="2">
                  <c:v>2022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gapDepth val="0"/>
        <c:shape val="box"/>
        <c:axId val="118070272"/>
        <c:axId val="134152960"/>
        <c:axId val="0"/>
      </c:bar3DChart>
      <c:catAx>
        <c:axId val="118070272"/>
        <c:scaling>
          <c:orientation val="minMax"/>
        </c:scaling>
        <c:axPos val="b"/>
        <c:numFmt formatCode="General" sourceLinked="1"/>
        <c:tickLblPos val="low"/>
        <c:spPr>
          <a:ln w="4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0" b="1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34152960"/>
        <c:crosses val="autoZero"/>
        <c:auto val="1"/>
        <c:lblAlgn val="ctr"/>
        <c:lblOffset val="100"/>
        <c:tickLblSkip val="1"/>
        <c:tickMarkSkip val="1"/>
      </c:catAx>
      <c:valAx>
        <c:axId val="134152960"/>
        <c:scaling>
          <c:orientation val="minMax"/>
        </c:scaling>
        <c:axPos val="l"/>
        <c:majorGridlines>
          <c:spPr>
            <a:ln w="405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48" b="1" i="0" u="none" strike="noStrike" baseline="0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r>
                  <a:rPr lang="ru-RU"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1012658227969E-2"/>
              <c:y val="0.23076923076923159"/>
            </c:manualLayout>
          </c:layout>
          <c:spPr>
            <a:noFill/>
            <a:ln w="32399">
              <a:noFill/>
            </a:ln>
          </c:spPr>
        </c:title>
        <c:numFmt formatCode="General" sourceLinked="1"/>
        <c:tickLblPos val="nextTo"/>
        <c:spPr>
          <a:ln w="4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8070272"/>
        <c:crosses val="autoZero"/>
        <c:crossBetween val="between"/>
      </c:valAx>
      <c:spPr>
        <a:noFill/>
        <a:ln w="32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2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39"/>
          <c:y val="6.5934065934065936E-2"/>
          <c:w val="0.85126582278481178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00FF00"/>
            </a:solidFill>
            <a:ln w="16784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134689152"/>
        <c:axId val="134690688"/>
        <c:axId val="0"/>
      </c:bar3DChart>
      <c:catAx>
        <c:axId val="134689152"/>
        <c:scaling>
          <c:orientation val="minMax"/>
        </c:scaling>
        <c:axPos val="b"/>
        <c:numFmt formatCode="General" sourceLinked="1"/>
        <c:tickLblPos val="low"/>
        <c:spPr>
          <a:ln w="41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34690688"/>
        <c:crosses val="autoZero"/>
        <c:auto val="1"/>
        <c:lblAlgn val="ctr"/>
        <c:lblOffset val="100"/>
        <c:tickLblSkip val="1"/>
        <c:tickMarkSkip val="1"/>
      </c:catAx>
      <c:valAx>
        <c:axId val="134690688"/>
        <c:scaling>
          <c:orientation val="minMax"/>
        </c:scaling>
        <c:axPos val="l"/>
        <c:majorGridlines>
          <c:spPr>
            <a:ln w="419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89" b="1" i="0" u="none" strike="noStrike" baseline="0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r>
                  <a:rPr lang="ru-RU"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rPr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1012658227969E-2"/>
              <c:y val="0.23076923076923159"/>
            </c:manualLayout>
          </c:layout>
          <c:spPr>
            <a:noFill/>
            <a:ln w="33568">
              <a:noFill/>
            </a:ln>
          </c:spPr>
        </c:title>
        <c:numFmt formatCode="General" sourceLinked="1"/>
        <c:tickLblPos val="nextTo"/>
        <c:spPr>
          <a:ln w="41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7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689152"/>
        <c:crosses val="autoZero"/>
        <c:crossBetween val="between"/>
        <c:majorUnit val="1"/>
      </c:valAx>
      <c:spPr>
        <a:noFill/>
        <a:ln w="3356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7375" y="0"/>
            <a:ext cx="43386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A1F33E-4738-44E4-BC45-93CEC05F9494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370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7375" y="6453188"/>
            <a:ext cx="4338638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DBB39B-E037-4E79-8005-DA66F83C9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7375" y="0"/>
            <a:ext cx="43386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0716D1-2B0C-4A1F-AEED-6DF9E0DB4492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27388"/>
            <a:ext cx="8004175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7375" y="6453188"/>
            <a:ext cx="4338638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18ECA9-FF57-4CA7-965E-CB21C4A39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1113E8-CD98-4DA7-8C5B-AFAB1C9BA6E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1F88FB-19C0-4FF0-973B-362D2F2ECB9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D31D01-DDE2-4F20-B439-E0694B9BA0B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3351E6-597C-4E84-B955-6B663CB73408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C0E0EE-4ACD-4E73-AA45-5330E6698C4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96388-67FB-4DBC-B400-3B1D26AD4A3C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A0D3CB-8497-43A0-AB4D-1067852BFA6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7A40A3-427B-4D06-BC5E-92DB56A5BE1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5667375" y="6453188"/>
            <a:ext cx="4338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E78A879-CAB9-48E7-A8DA-452DCEDE1259}" type="slidenum">
              <a:rPr lang="ru-RU" altLang="ru-RU" sz="1200">
                <a:latin typeface="Calibri" pitchFamily="34" charset="0"/>
              </a:rPr>
              <a:pPr algn="r" eaLnBrk="1" hangingPunct="1"/>
              <a:t>7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F66D71-CB66-4C6C-A481-25E0752B11C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043961-C6C4-4496-A983-A14BBEDD068A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5E810-5ECC-4ABA-B559-615C07F5702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5890C6FB-2762-4CD6-B0B4-1F4CD6DFA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2F5BDA6B-65DD-4537-A958-4B737A0F0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676F222-C36C-40F5-ACCC-B843BF327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688A89EE-648F-443E-83B0-290D5703B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F452D19A-A18C-4653-A9AC-2B79C1349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3D211452-2B7B-458F-8EB5-AED34203D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7BF51224-3A06-4B65-82C3-C5E687056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8930D37-1EC1-4DF0-B193-8BBF123EB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2EDD2F15-48E8-400E-81E6-721F0E55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D6E3F572-F52E-401D-8B86-634BCA6C7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F86C4DDE-CAD5-4A5A-BCD7-C1BF8B10C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4067A60-3E85-445F-809C-A3EC8D25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FB93-1908-4C06-A55A-A159781F401F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0A50-A747-418A-ADC9-7F815A83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3E0F3EE-94DC-4B5C-9303-EA3C28C8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1219F94-9D9B-4694-94C6-7D9EED97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EB5AD5E-4325-42A2-AFBA-42C899CD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400">
              <a:solidFill>
                <a:srgbClr val="19194D"/>
              </a:solidFill>
            </a:endParaRPr>
          </a:p>
        </p:txBody>
      </p:sp>
      <p:grpSp>
        <p:nvGrpSpPr>
          <p:cNvPr id="6147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6148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6151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08" r:id="rId1"/>
    <p:sldLayoutId id="2147488309" r:id="rId2"/>
    <p:sldLayoutId id="2147488314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400">
              <a:solidFill>
                <a:srgbClr val="19194D"/>
              </a:solidFill>
            </a:endParaRPr>
          </a:p>
        </p:txBody>
      </p:sp>
      <p:grpSp>
        <p:nvGrpSpPr>
          <p:cNvPr id="7171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7172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7175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0" r:id="rId1"/>
    <p:sldLayoutId id="2147488311" r:id="rId2"/>
    <p:sldLayoutId id="2147488315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400">
              <a:solidFill>
                <a:srgbClr val="19194D"/>
              </a:solidFill>
            </a:endParaRPr>
          </a:p>
        </p:txBody>
      </p:sp>
      <p:grpSp>
        <p:nvGrpSpPr>
          <p:cNvPr id="8195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8196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8199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2" r:id="rId1"/>
    <p:sldLayoutId id="2147488313" r:id="rId2"/>
    <p:sldLayoutId id="2147488316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D5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F7A0A8C-950A-4B79-B58B-7FAB99B97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18" r:id="rId2"/>
    <p:sldLayoutId id="2147488319" r:id="rId3"/>
    <p:sldLayoutId id="2147488320" r:id="rId4"/>
    <p:sldLayoutId id="2147488321" r:id="rId5"/>
    <p:sldLayoutId id="2147488322" r:id="rId6"/>
    <p:sldLayoutId id="2147488323" r:id="rId7"/>
    <p:sldLayoutId id="2147488324" r:id="rId8"/>
    <p:sldLayoutId id="2147488325" r:id="rId9"/>
    <p:sldLayoutId id="2147488326" r:id="rId10"/>
    <p:sldLayoutId id="2147488327" r:id="rId11"/>
    <p:sldLayoutId id="2147488328" r:id="rId12"/>
    <p:sldLayoutId id="214748832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iK25rgqKTgAhUBKSwKHdnLC2cQjRx6BAgBEAU&amp;url=http://www.google.ru/url?sa=i&amp;rct=j&amp;q=&amp;esrc=s&amp;source=images&amp;cd=&amp;ved=&amp;url=http://economic-definition.com/Exchange_Terminology/Segment_rynka_Market_segment__eto.html&amp;psig=AOvVaw05GvPZjbWylDJJdXrGN3Hm&amp;ust=1549446402993399&amp;psig=AOvVaw05GvPZjbWylDJJdXrGN3Hm&amp;ust=154944640299339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2ahUKEwia-8WqkaTgAhXBfiwKHVW0AB4QjRx6BAgBEAU&amp;url=https://www.vyatsu.ru/studentu-1/nauka-i-praktika/institut-nepreryivnogo-obrazovaniya/normativnyie-dokumentyi-reguliruyuschie-deyatel-no.html&amp;psig=AOvVaw0e6MwB_lTx9oAA0fRCDrxA&amp;ust=15494403617071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res?imgurl=http://apparat.lenobl.ru/Pictures/content/1336555627admin-reglamentu.jpg&amp;imgrefurl=http://apparat.lenobl.ru/law/adminreg&amp;docid=nnEoyo_s4dPZhM&amp;tbnid=c3s8aSNChdbohM:&amp;vet=1&amp;w=468&amp;h=233&amp;bih=878&amp;biw=1280&amp;ved=2ahUKEwipgYH8lqTgAhXFjSwKHRjJArUQxiAoAnoECAEQEw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jf06j8rqTgAhXIBywKHfTZACgQjRx6BAgBEAU&amp;url=http://sudsistema.ru/category-9/antikorruptsionnaya-ekspertiza-normativnih-pravovih-aktov-i-ih-proektov.php&amp;psig=AOvVaw2Fzf_fj0FGC8seLdhGQgvi&amp;ust=15494483304341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900113" y="1125538"/>
            <a:ext cx="8085137" cy="2987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70050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70050" y="11969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Рисунок 6" descr="шал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4280286"/>
          </a:xfrm>
          <a:prstGeom prst="rect">
            <a:avLst/>
          </a:prstGeom>
        </p:spPr>
      </p:pic>
      <p:pic>
        <p:nvPicPr>
          <p:cNvPr id="1028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Source Serif Pro Semibold" pitchFamily="18" charset="0"/>
                <a:ea typeface="Source Serif Pro Semibold" pitchFamily="18" charset="0"/>
              </a:rPr>
              <a:t>ШАЛИНСКИЙ ГОРОДСКОЙ ОКРУГ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Source Serif Pro Semibold" pitchFamily="18" charset="0"/>
              <a:ea typeface="Source Serif Pro Semibol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44522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ОТЧЕТ</a:t>
            </a:r>
            <a:endParaRPr lang="ru-RU" sz="2400" dirty="0" smtClean="0">
              <a:solidFill>
                <a:schemeClr val="accent2"/>
              </a:solidFill>
              <a:latin typeface="Liberation Serif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Об исполнении плана мероприятий по противодействию коррупции в Шалинском городском округе </a:t>
            </a:r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за 2022 год</a:t>
            </a:r>
            <a:endParaRPr lang="ru-RU" sz="2400" dirty="0" smtClean="0">
              <a:solidFill>
                <a:schemeClr val="accent2"/>
              </a:solidFill>
              <a:latin typeface="Liberation Serif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5849" name="Picture 10" descr="Картинки по запросу Финансовый контроль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41767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2195513" y="549275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ФИНАНСОВЫЙ КОНТРОЛЬ</a:t>
            </a:r>
          </a:p>
        </p:txBody>
      </p:sp>
      <p:sp>
        <p:nvSpPr>
          <p:cNvPr id="35851" name="Rectangle 1"/>
          <p:cNvSpPr>
            <a:spLocks noChangeArrowheads="1"/>
          </p:cNvSpPr>
          <p:nvPr/>
        </p:nvSpPr>
        <p:spPr bwMode="auto">
          <a:xfrm>
            <a:off x="4716463" y="1664732"/>
            <a:ext cx="395922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обеспечения муниципального финансового контроля в соответствии с бюджетным законодательством и муниципальными правовыми актами  Финансовым управлением администрации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проверок  расходования бюджетных средств.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итогам проведенных контрольных мероприятий в финансово-бюджетной сфере в соответствии с планом контрольных мероприятий, обобщены  результаты контроля за законностью, результативностью (эффективностью и экономностью) использования средств   бюджета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 и иных источников, предусмотренных законодательством Российской Федерации. Итоги размещены на официальном сайте  администрации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  в сети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Интернет.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5852" name="TextBox 13"/>
          <p:cNvSpPr txBox="1">
            <a:spLocks noChangeArrowheads="1"/>
          </p:cNvSpPr>
          <p:nvPr/>
        </p:nvSpPr>
        <p:spPr bwMode="auto">
          <a:xfrm>
            <a:off x="323850" y="4292600"/>
            <a:ext cx="4103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Составлен и размещен документ «Бюджет для граждан»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официальном сайте  администрации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в сети Интернет в целях информирования граждан о бюджете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на очередной финансовый год и плановый период, а также отчет об исполнении  бюджета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за отчетный финансовый год в доступной для граждан форме.</a:t>
            </a:r>
          </a:p>
        </p:txBody>
      </p:sp>
      <p:pic>
        <p:nvPicPr>
          <p:cNvPr id="13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2339975" y="549275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ИНФОРМАЦИОННАЯ КОМПАНИЯ</a:t>
            </a:r>
          </a:p>
        </p:txBody>
      </p:sp>
      <p:pic>
        <p:nvPicPr>
          <p:cNvPr id="37898" name="Picture 2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3816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3"/>
          <p:cNvSpPr>
            <a:spLocks noChangeArrowheads="1"/>
          </p:cNvSpPr>
          <p:nvPr/>
        </p:nvSpPr>
        <p:spPr bwMode="auto">
          <a:xfrm>
            <a:off x="4211638" y="1336621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Liberation Serif" pitchFamily="18" charset="0"/>
              </a:rPr>
              <a:t>В Шалинском городском округе организован телефон «доверия»           (2-19-56) для обращения граждан и должностных лиц по фактам коррупции, а также адрес электронной почты: </a:t>
            </a:r>
            <a:r>
              <a:rPr lang="en-US" sz="2000" dirty="0" smtClean="0">
                <a:solidFill>
                  <a:schemeClr val="accent2"/>
                </a:solidFill>
                <a:latin typeface="Liberation Serif" pitchFamily="18" charset="0"/>
              </a:rPr>
              <a:t>corrupt</a:t>
            </a:r>
            <a:r>
              <a:rPr lang="ru-RU" sz="2000" dirty="0" smtClean="0">
                <a:solidFill>
                  <a:schemeClr val="accent2"/>
                </a:solidFill>
                <a:latin typeface="Liberation Serif" pitchFamily="18" charset="0"/>
              </a:rPr>
              <a:t>@</a:t>
            </a:r>
            <a:r>
              <a:rPr lang="en-US" sz="2000" dirty="0" err="1" smtClean="0">
                <a:solidFill>
                  <a:schemeClr val="accent2"/>
                </a:solidFill>
                <a:latin typeface="Liberation Serif" pitchFamily="18" charset="0"/>
              </a:rPr>
              <a:t>shalya</a:t>
            </a:r>
            <a:r>
              <a:rPr lang="ru-RU" sz="2000" dirty="0" smtClean="0">
                <a:solidFill>
                  <a:schemeClr val="accent2"/>
                </a:solidFill>
                <a:latin typeface="Liberation Serif" pitchFamily="18" charset="0"/>
              </a:rPr>
              <a:t>.</a:t>
            </a:r>
            <a:r>
              <a:rPr lang="en-US" sz="2000" dirty="0" err="1" smtClean="0">
                <a:solidFill>
                  <a:schemeClr val="accent2"/>
                </a:solidFill>
                <a:latin typeface="Liberation Serif" pitchFamily="18" charset="0"/>
              </a:rPr>
              <a:t>ru</a:t>
            </a:r>
            <a:r>
              <a:rPr lang="ru-RU" sz="2000" dirty="0" smtClean="0">
                <a:latin typeface="Liberation Serif" pitchFamily="18" charset="0"/>
              </a:rPr>
              <a:t>, за </a:t>
            </a:r>
            <a:r>
              <a:rPr lang="ru-RU" sz="2000" dirty="0" smtClean="0">
                <a:latin typeface="Liberation Serif" pitchFamily="18" charset="0"/>
              </a:rPr>
              <a:t>2022 </a:t>
            </a:r>
            <a:r>
              <a:rPr lang="ru-RU" sz="2000" dirty="0" smtClean="0">
                <a:latin typeface="Liberation Serif" pitchFamily="18" charset="0"/>
              </a:rPr>
              <a:t>год сообщений по фактам коррупции не поступало.</a:t>
            </a:r>
            <a:endParaRPr lang="ru-RU" sz="2000" dirty="0">
              <a:latin typeface="Liberation Serif" pitchFamily="18" charset="0"/>
            </a:endParaRPr>
          </a:p>
        </p:txBody>
      </p:sp>
      <p:sp>
        <p:nvSpPr>
          <p:cNvPr id="37900" name="Rectangle 4"/>
          <p:cNvSpPr>
            <a:spLocks noChangeArrowheads="1"/>
          </p:cNvSpPr>
          <p:nvPr/>
        </p:nvSpPr>
        <p:spPr bwMode="auto">
          <a:xfrm>
            <a:off x="250825" y="4211331"/>
            <a:ext cx="50419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 smtClean="0">
                <a:latin typeface="Liberation Serif" pitchFamily="18" charset="0"/>
              </a:rPr>
              <a:t>Ежемесячно проводятся «Прямые линий» с гражданами по вопросам антикоррупционного просвещения, отнесенным к сфере деятельности администрации Шалинского городского округа. График проведения «Прямых линий» и результат проведения размещается на официальном сайте администрации Шалинского городского округа в разделе: </a:t>
            </a:r>
            <a:r>
              <a:rPr lang="ru-RU" sz="1400" u="sng" dirty="0" smtClean="0">
                <a:solidFill>
                  <a:schemeClr val="accent2"/>
                </a:solidFill>
                <a:latin typeface="Liberation Serif" pitchFamily="18" charset="0"/>
              </a:rPr>
              <a:t>Главная → Информация о проведении "Прямых линий" по вопросам противодействия коррупции. </a:t>
            </a:r>
            <a:endParaRPr lang="ru-RU" sz="1400" dirty="0" smtClean="0">
              <a:solidFill>
                <a:schemeClr val="accent2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endParaRPr lang="ru-RU" sz="1400" b="1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7901" name="Picture 6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</a:t>
            </a:r>
            <a:r>
              <a:rPr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КОМИССИЕЙ ПО КООРДИНАЦИИ РАБОТЫ ПО ПРОТИВОДЕЙСТВИЮ КОРРУПЦИИ В ШАЛИНСКОМ ГОРОДСКОМ ОКРУГЕ</a:t>
            </a:r>
            <a:endParaRPr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691680" y="836712"/>
            <a:ext cx="7200800" cy="2592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2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177281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24.03.2022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1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9" y="3501008"/>
            <a:ext cx="7128792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sz="1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429309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29.06.2022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2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40977" name="TextBox 16"/>
          <p:cNvSpPr txBox="1">
            <a:spLocks noChangeArrowheads="1"/>
          </p:cNvSpPr>
          <p:nvPr/>
        </p:nvSpPr>
        <p:spPr bwMode="auto">
          <a:xfrm flipH="1">
            <a:off x="1835696" y="836712"/>
            <a:ext cx="684076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Liberation Serif" pitchFamily="18" charset="0"/>
              </a:rPr>
              <a:t>1)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r>
              <a:rPr lang="ru-RU" sz="900" dirty="0" smtClean="0">
                <a:latin typeface="Liberation Serif" pitchFamily="18" charset="0"/>
              </a:rPr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администрации). </a:t>
            </a:r>
          </a:p>
          <a:p>
            <a:r>
              <a:rPr lang="ru-RU" sz="900" dirty="0" smtClean="0">
                <a:latin typeface="Liberation Serif" pitchFamily="18" charset="0"/>
              </a:rPr>
              <a:t>3) Информация о результатах антикоррупционной экспертизы проектов нормативных правовых актов. </a:t>
            </a:r>
          </a:p>
          <a:p>
            <a:r>
              <a:rPr lang="ru-RU" sz="900" dirty="0" smtClean="0">
                <a:latin typeface="Liberation Serif" pitchFamily="18" charset="0"/>
              </a:rPr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r>
              <a:rPr lang="ru-RU" sz="900" dirty="0" smtClean="0">
                <a:latin typeface="Liberation Serif" pitchFamily="18" charset="0"/>
              </a:rPr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 в </a:t>
            </a:r>
            <a:r>
              <a:rPr lang="ru-RU" sz="900" dirty="0" smtClean="0">
                <a:latin typeface="Liberation Serif" pitchFamily="18" charset="0"/>
              </a:rPr>
              <a:t>2021 </a:t>
            </a:r>
            <a:r>
              <a:rPr lang="ru-RU" sz="900" dirty="0" smtClean="0">
                <a:latin typeface="Liberation Serif" pitchFamily="18" charset="0"/>
              </a:rPr>
              <a:t>году. </a:t>
            </a:r>
          </a:p>
          <a:p>
            <a:r>
              <a:rPr lang="ru-RU" sz="900" dirty="0" smtClean="0">
                <a:latin typeface="Liberation Serif" pitchFamily="18" charset="0"/>
              </a:rPr>
              <a:t>6) О результатах выполнения муниципальных программ за </a:t>
            </a:r>
            <a:r>
              <a:rPr lang="ru-RU" sz="900" dirty="0" smtClean="0">
                <a:latin typeface="Liberation Serif" pitchFamily="18" charset="0"/>
              </a:rPr>
              <a:t>2021 </a:t>
            </a:r>
            <a:r>
              <a:rPr lang="ru-RU" sz="900" dirty="0" smtClean="0">
                <a:latin typeface="Liberation Serif" pitchFamily="18" charset="0"/>
              </a:rPr>
              <a:t>год.         </a:t>
            </a:r>
          </a:p>
          <a:p>
            <a:r>
              <a:rPr lang="ru-RU" sz="900" dirty="0" smtClean="0">
                <a:latin typeface="Liberation Serif" pitchFamily="18" charset="0"/>
              </a:rPr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</a:t>
            </a:r>
          </a:p>
          <a:p>
            <a:r>
              <a:rPr lang="ru-RU" sz="900" dirty="0" smtClean="0">
                <a:latin typeface="Liberation Serif" pitchFamily="18" charset="0"/>
              </a:rPr>
              <a:t>8) Информация о принимаемых мерах в ШГО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</a:t>
            </a:r>
          </a:p>
          <a:p>
            <a:r>
              <a:rPr lang="ru-RU" sz="900" dirty="0" smtClean="0">
                <a:latin typeface="Liberation Serif" pitchFamily="18" charset="0"/>
              </a:rPr>
              <a:t>9) Организация работы по предупреждению коррупции в муниципальных организациях на территории Шалинского ГО.</a:t>
            </a:r>
          </a:p>
          <a:p>
            <a:r>
              <a:rPr lang="ru-RU" sz="900" dirty="0" smtClean="0">
                <a:latin typeface="Liberation Serif" pitchFamily="18" charset="0"/>
              </a:rPr>
              <a:t>10) О результатах проведенного антикоррупционного мониторинга в Шалинском ГО за </a:t>
            </a:r>
            <a:r>
              <a:rPr lang="ru-RU" sz="900" dirty="0" smtClean="0">
                <a:latin typeface="Liberation Serif" pitchFamily="18" charset="0"/>
              </a:rPr>
              <a:t>2021 </a:t>
            </a:r>
            <a:r>
              <a:rPr lang="ru-RU" sz="900" dirty="0" smtClean="0">
                <a:latin typeface="Liberation Serif" pitchFamily="18" charset="0"/>
              </a:rPr>
              <a:t>год.</a:t>
            </a:r>
          </a:p>
          <a:p>
            <a:r>
              <a:rPr lang="ru-RU" sz="1050" dirty="0" smtClean="0"/>
              <a:t> </a:t>
            </a:r>
          </a:p>
          <a:p>
            <a:r>
              <a:rPr lang="ru-RU" sz="1050" dirty="0" smtClean="0"/>
              <a:t> </a:t>
            </a:r>
          </a:p>
          <a:p>
            <a:pPr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TextBox 24"/>
          <p:cNvSpPr txBox="1">
            <a:spLocks noChangeArrowheads="1"/>
          </p:cNvSpPr>
          <p:nvPr/>
        </p:nvSpPr>
        <p:spPr bwMode="auto">
          <a:xfrm>
            <a:off x="1908175" y="3573016"/>
            <a:ext cx="669607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Liberation Serif" pitchFamily="18" charset="0"/>
              </a:rPr>
              <a:t>1)Анализ представленных сведений лицами, замещающими должности муниципальной службы в органах местного самоуправления Шалинского городского округа, сведений о доходах, расходах, об имуществе и обязательствах имущественного характера на себя за 2020 год, в рамках проверки соблюдения муниципальными служащими администрации Шалинского городского округа ограничений  и запретов, требований о предотвращении или урегулировании конфликта интересов, исполнения ими обязанностей, установленных № 25-ФЗ от 02.03.2007 г. «О муниципальной службе в Российской Федерации», № 273-ФЗ от 25.12.2008 г. «О противодействии коррупции».</a:t>
            </a:r>
          </a:p>
          <a:p>
            <a:r>
              <a:rPr lang="ru-RU" sz="800" dirty="0" smtClean="0">
                <a:latin typeface="Liberation Serif" pitchFamily="18" charset="0"/>
              </a:rPr>
              <a:t>2)Информация о размещении на официальных сайтах органов местного самоуправления Шалинского городского округа сведений о доходах, расходах, об имуществе и обязательствах имущественного характера, предоставляемых муниципальными служащими, включенными в перечень, установленный постановлением главы Шалинского городского округа за </a:t>
            </a:r>
            <a:r>
              <a:rPr lang="ru-RU" sz="800" dirty="0" smtClean="0">
                <a:latin typeface="Liberation Serif" pitchFamily="18" charset="0"/>
              </a:rPr>
              <a:t>2021 </a:t>
            </a:r>
            <a:r>
              <a:rPr lang="ru-RU" sz="800" dirty="0" smtClean="0">
                <a:latin typeface="Liberation Serif" pitchFamily="18" charset="0"/>
              </a:rPr>
              <a:t>год.</a:t>
            </a:r>
          </a:p>
          <a:p>
            <a:r>
              <a:rPr lang="ru-RU" sz="800" dirty="0" smtClean="0">
                <a:latin typeface="Liberation Serif" pitchFamily="18" charset="0"/>
              </a:rPr>
              <a:t>3) Анализ предоставленных руководителями муниципальных учреждений Шалинского городского округа, сведений о доходах, расходах, об имуществе и обязательствах имущественного характера на себя, на своих супругу (супруга) и несовершеннолетних детей за </a:t>
            </a:r>
            <a:r>
              <a:rPr lang="ru-RU" sz="800" dirty="0" smtClean="0">
                <a:latin typeface="Liberation Serif" pitchFamily="18" charset="0"/>
              </a:rPr>
              <a:t>2021 </a:t>
            </a:r>
            <a:r>
              <a:rPr lang="ru-RU" sz="800" dirty="0" smtClean="0">
                <a:latin typeface="Liberation Serif" pitchFamily="18" charset="0"/>
              </a:rPr>
              <a:t>год.</a:t>
            </a:r>
          </a:p>
          <a:p>
            <a:r>
              <a:rPr lang="ru-RU" sz="800" dirty="0" smtClean="0">
                <a:latin typeface="Liberation Serif" pitchFamily="18" charset="0"/>
              </a:rPr>
              <a:t>4) 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r>
              <a:rPr lang="ru-RU" sz="800" dirty="0" smtClean="0">
                <a:latin typeface="Liberation Serif" pitchFamily="18" charset="0"/>
              </a:rPr>
              <a:t>5) Информация о предоставлении сведений о расходах лицами, замещающими должности муниципальной службы в органах местного самоуправления Шалинского городского округа за </a:t>
            </a:r>
            <a:r>
              <a:rPr lang="ru-RU" sz="800" dirty="0" smtClean="0">
                <a:latin typeface="Liberation Serif" pitchFamily="18" charset="0"/>
              </a:rPr>
              <a:t>2021 </a:t>
            </a:r>
            <a:r>
              <a:rPr lang="ru-RU" sz="800" dirty="0" smtClean="0">
                <a:latin typeface="Liberation Serif" pitchFamily="18" charset="0"/>
              </a:rPr>
              <a:t>год.</a:t>
            </a:r>
          </a:p>
          <a:p>
            <a:r>
              <a:rPr lang="ru-RU" sz="800" dirty="0" smtClean="0">
                <a:latin typeface="Liberation Serif" pitchFamily="18" charset="0"/>
              </a:rPr>
              <a:t>6) Информация о размещении на официальных сайтах органов местного самоуправления Шалинского городского округа сведений о доходах, об имуществе и обязательствах имущественного характера руководителей муниципальных учреждений Шалинского городского округа, и членов их семей за </a:t>
            </a:r>
            <a:r>
              <a:rPr lang="ru-RU" sz="800" dirty="0" smtClean="0">
                <a:latin typeface="Liberation Serif" pitchFamily="18" charset="0"/>
              </a:rPr>
              <a:t>2021 </a:t>
            </a:r>
            <a:r>
              <a:rPr lang="ru-RU" sz="800" dirty="0" smtClean="0">
                <a:latin typeface="Liberation Serif" pitchFamily="18" charset="0"/>
              </a:rPr>
              <a:t>год.</a:t>
            </a:r>
          </a:p>
          <a:p>
            <a:r>
              <a:rPr lang="ru-RU" sz="800" dirty="0" smtClean="0">
                <a:latin typeface="Liberation Serif" pitchFamily="18" charset="0"/>
              </a:rPr>
              <a:t>7) Выполнение решений комиссии по координации работы по противодействию коррупции в Шалинском городском округе. </a:t>
            </a:r>
          </a:p>
          <a:p>
            <a:r>
              <a:rPr lang="ru-RU" sz="800" dirty="0" smtClean="0">
                <a:latin typeface="Liberation Serif" pitchFamily="18" charset="0"/>
              </a:rPr>
              <a:t>8) О результатах выполнения плана мероприятий по противодействию коррупции на 2021-2023 годы (1 квартал </a:t>
            </a:r>
            <a:r>
              <a:rPr lang="ru-RU" sz="800" dirty="0" smtClean="0">
                <a:latin typeface="Liberation Serif" pitchFamily="18" charset="0"/>
              </a:rPr>
              <a:t>2022 </a:t>
            </a:r>
            <a:r>
              <a:rPr lang="ru-RU" sz="800" dirty="0" smtClean="0">
                <a:latin typeface="Liberation Serif" pitchFamily="18" charset="0"/>
              </a:rPr>
              <a:t>года).</a:t>
            </a:r>
          </a:p>
          <a:p>
            <a:pPr lvl="0"/>
            <a:r>
              <a:rPr lang="ru-RU" sz="800" dirty="0" smtClean="0">
                <a:latin typeface="Liberation Serif" pitchFamily="18" charset="0"/>
              </a:rPr>
              <a:t>Анализ работы по противодействию коррупции в сфере земельных правоотношений на территории Шалинского городского округа.</a:t>
            </a:r>
          </a:p>
          <a:p>
            <a:r>
              <a:rPr lang="ru-RU" sz="1050" dirty="0" smtClean="0"/>
              <a:t> </a:t>
            </a:r>
          </a:p>
          <a:p>
            <a:r>
              <a:rPr lang="ru-RU" sz="1050" dirty="0" smtClean="0"/>
              <a:t> </a:t>
            </a:r>
          </a:p>
          <a:p>
            <a:endParaRPr lang="ru-RU" sz="105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2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181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</a:t>
            </a:r>
            <a:r>
              <a:rPr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КОМИССИЕЙ ПО КООРДИНАЦИИ РАБОТЫ ПО ПРОТИВОДЕЙСТВИЮ КОРРУПЦИИ В ШАЛИНСКОМ ГОРОДСКОМ ОКРУГЕ</a:t>
            </a:r>
            <a:endParaRPr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63688" y="980728"/>
            <a:ext cx="6912768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AutoNum type="arabicParenR"/>
            </a:pPr>
            <a:r>
              <a:rPr lang="ru-RU" sz="900" dirty="0" smtClean="0"/>
              <a:t>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3 квартал </a:t>
            </a:r>
            <a:r>
              <a:rPr lang="ru-RU" sz="900" dirty="0" smtClean="0"/>
              <a:t>2022 </a:t>
            </a:r>
            <a:r>
              <a:rPr lang="ru-RU" sz="900" dirty="0" smtClean="0"/>
              <a:t>года)</a:t>
            </a:r>
          </a:p>
          <a:p>
            <a:pPr marL="228600" indent="-228600">
              <a:buAutoNum type="arabicParenR"/>
            </a:pPr>
            <a:r>
              <a:rPr lang="ru-RU" sz="900" dirty="0" smtClean="0"/>
              <a:t> Выполнение решений комиссии по координации работы по противодействию коррупции в Свердловской области</a:t>
            </a:r>
          </a:p>
          <a:p>
            <a:r>
              <a:rPr lang="ru-RU" sz="900" dirty="0" smtClean="0"/>
              <a:t>3) Результаты проверок достоверности и полноты сведений о доходах, расходах, об имуществе и обязательствах имущественного характера, предоставленных гражданами, замещающими должности муниципальной службы, по итогам </a:t>
            </a:r>
            <a:r>
              <a:rPr lang="ru-RU" sz="900" dirty="0" smtClean="0"/>
              <a:t>2021 </a:t>
            </a:r>
            <a:r>
              <a:rPr lang="ru-RU" sz="900" dirty="0" smtClean="0"/>
              <a:t>г </a:t>
            </a:r>
          </a:p>
          <a:p>
            <a:r>
              <a:rPr lang="ru-RU" sz="900" dirty="0" smtClean="0"/>
              <a:t>4) Результаты проверок соблюдения муниципальными служащими в Шалинском городском округе ограничений и запретов, требований о предотвращении или урегулировании конфликта интересов, исполнения ими обязанностей, установленных Федеральным законом от 02 марта 2007 года № 25-ФЗ «О муниципальной службе в Российской Федерации», Федеральным законом от 25 декабря 2008 года № 273- ФЗ «О противодействии коррупции» за </a:t>
            </a:r>
            <a:r>
              <a:rPr lang="ru-RU" sz="900" dirty="0" smtClean="0"/>
              <a:t>2021 </a:t>
            </a:r>
            <a:r>
              <a:rPr lang="ru-RU" sz="900" dirty="0" smtClean="0"/>
              <a:t>год. </a:t>
            </a:r>
          </a:p>
          <a:p>
            <a:r>
              <a:rPr lang="ru-RU" sz="900" dirty="0" smtClean="0"/>
              <a:t>5) Результаты проверок достоверности и полноты сведений о доходах, расходах, об имуществе и обязательствах имущественного характера, предоставленных руководителями муниципальных учреждений Шалинского городского округа по итогам </a:t>
            </a:r>
            <a:r>
              <a:rPr lang="ru-RU" sz="900" dirty="0" smtClean="0"/>
              <a:t>2021 </a:t>
            </a:r>
            <a:r>
              <a:rPr lang="ru-RU" sz="900" dirty="0" smtClean="0"/>
              <a:t>года. </a:t>
            </a:r>
          </a:p>
          <a:p>
            <a:r>
              <a:rPr lang="ru-RU" sz="900" dirty="0" smtClean="0"/>
              <a:t> 6) О результатах проведенного антикоррупционного мониторинга в Шалинского городского округа за 1 полугодие </a:t>
            </a:r>
            <a:r>
              <a:rPr lang="ru-RU" sz="900" dirty="0" smtClean="0"/>
              <a:t>2022 </a:t>
            </a:r>
            <a:r>
              <a:rPr lang="ru-RU" sz="900" dirty="0" smtClean="0"/>
              <a:t>года.</a:t>
            </a:r>
          </a:p>
          <a:p>
            <a:r>
              <a:rPr lang="ru-RU" sz="900" dirty="0" smtClean="0"/>
              <a:t>7) Организация и проведение внутриведомственных проверок использование муниципального имущества за 1 полугодие </a:t>
            </a:r>
            <a:r>
              <a:rPr lang="ru-RU" sz="900" dirty="0" smtClean="0"/>
              <a:t>2022 </a:t>
            </a:r>
            <a:r>
              <a:rPr lang="ru-RU" sz="900" dirty="0" smtClean="0"/>
              <a:t>года. </a:t>
            </a:r>
          </a:p>
          <a:p>
            <a:r>
              <a:rPr lang="ru-RU" sz="900" dirty="0" smtClean="0"/>
              <a:t>8) О результатах выполнения плана мероприятий по противодействию коррупции на 2021-2023 годы (за 1 полугодие </a:t>
            </a:r>
            <a:r>
              <a:rPr lang="ru-RU" sz="900" dirty="0" smtClean="0"/>
              <a:t>2022 </a:t>
            </a:r>
            <a:r>
              <a:rPr lang="ru-RU" sz="900" dirty="0" smtClean="0"/>
              <a:t>года).</a:t>
            </a:r>
          </a:p>
          <a:p>
            <a:r>
              <a:rPr lang="ru-RU" sz="900" dirty="0" smtClean="0"/>
              <a:t>9) Выполнение решений комиссии по координации работы по противодействию коррупции в Свердловской области</a:t>
            </a:r>
          </a:p>
          <a:p>
            <a:r>
              <a:rPr lang="ru-RU" sz="900" dirty="0" smtClean="0"/>
              <a:t> </a:t>
            </a:r>
            <a:endParaRPr lang="ru-RU" sz="9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2060848"/>
            <a:ext cx="1656184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29.09.2022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3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3789040"/>
            <a:ext cx="6984776" cy="3068960"/>
          </a:xfrm>
          <a:prstGeom prst="roundRect">
            <a:avLst>
              <a:gd name="adj" fmla="val 1755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endParaRPr lang="ru-RU" sz="11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800" dirty="0" smtClean="0"/>
              <a:t>1) 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r>
              <a:rPr lang="ru-RU" sz="800" dirty="0" smtClean="0"/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органов местного самоуправления). </a:t>
            </a:r>
          </a:p>
          <a:p>
            <a:r>
              <a:rPr lang="ru-RU" sz="800" dirty="0" smtClean="0"/>
              <a:t>3) Информация о результатах антикоррупционной экспертизы проектов нормативных правовых актов (за 9 месяцев </a:t>
            </a:r>
            <a:r>
              <a:rPr lang="ru-RU" sz="800" dirty="0" smtClean="0"/>
              <a:t>2022 </a:t>
            </a:r>
            <a:r>
              <a:rPr lang="ru-RU" sz="800" dirty="0" smtClean="0"/>
              <a:t>года).</a:t>
            </a:r>
          </a:p>
          <a:p>
            <a:r>
              <a:rPr lang="ru-RU" sz="800" dirty="0" smtClean="0"/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r>
              <a:rPr lang="ru-RU" sz="800" dirty="0" smtClean="0"/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городского округа за  3 квартал  </a:t>
            </a:r>
            <a:r>
              <a:rPr lang="ru-RU" sz="800" dirty="0" smtClean="0"/>
              <a:t>2022 </a:t>
            </a:r>
            <a:r>
              <a:rPr lang="ru-RU" sz="800" dirty="0" smtClean="0"/>
              <a:t>года.</a:t>
            </a:r>
          </a:p>
          <a:p>
            <a:r>
              <a:rPr lang="ru-RU" sz="800" dirty="0" smtClean="0"/>
              <a:t>6) О результатах выполнения муниципальных программ за 9 месяцев </a:t>
            </a:r>
            <a:r>
              <a:rPr lang="ru-RU" sz="800" dirty="0" smtClean="0"/>
              <a:t>2022 </a:t>
            </a:r>
            <a:r>
              <a:rPr lang="ru-RU" sz="800" dirty="0" smtClean="0"/>
              <a:t>года:         </a:t>
            </a:r>
          </a:p>
          <a:p>
            <a:r>
              <a:rPr lang="ru-RU" sz="800" dirty="0" smtClean="0"/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 </a:t>
            </a:r>
          </a:p>
          <a:p>
            <a:r>
              <a:rPr lang="ru-RU" sz="800" dirty="0" smtClean="0"/>
              <a:t>8) Информация о принимаемых мерах в Шалинском городском округе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 </a:t>
            </a:r>
          </a:p>
          <a:p>
            <a:r>
              <a:rPr lang="ru-RU" sz="800" dirty="0" smtClean="0"/>
              <a:t>9) 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текущий квартал </a:t>
            </a:r>
            <a:r>
              <a:rPr lang="ru-RU" sz="800" dirty="0" smtClean="0"/>
              <a:t>2022 </a:t>
            </a:r>
            <a:r>
              <a:rPr lang="ru-RU" sz="800" dirty="0" smtClean="0"/>
              <a:t>года).</a:t>
            </a:r>
          </a:p>
          <a:p>
            <a:r>
              <a:rPr lang="ru-RU" sz="800" dirty="0" smtClean="0"/>
              <a:t>10</a:t>
            </a:r>
            <a:r>
              <a:rPr lang="ru-RU" sz="800" dirty="0" smtClean="0"/>
              <a:t>) Выполнение решений комиссии по координации работы по противодействию коррупции в Свердловской области</a:t>
            </a:r>
          </a:p>
          <a:p>
            <a:r>
              <a:rPr lang="ru-RU" sz="800" dirty="0" smtClean="0"/>
              <a:t>11) Информация о Плане работы комиссии по противодействию коррупции в Шалинском городском округе на </a:t>
            </a:r>
            <a:r>
              <a:rPr lang="ru-RU" sz="800" dirty="0" smtClean="0"/>
              <a:t>2023 </a:t>
            </a:r>
            <a:r>
              <a:rPr lang="ru-RU" sz="800" dirty="0" smtClean="0"/>
              <a:t>год.</a:t>
            </a:r>
          </a:p>
          <a:p>
            <a:r>
              <a:rPr lang="ru-RU" sz="800" dirty="0" smtClean="0"/>
              <a:t>12) Выполнение решений комиссии по координации работы по противодействию коррупции в Шалинского городского округа.</a:t>
            </a:r>
          </a:p>
          <a:p>
            <a:r>
              <a:rPr lang="ru-RU" sz="800" dirty="0" smtClean="0"/>
              <a:t>13) 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r>
              <a:rPr lang="ru-RU" sz="800" dirty="0" smtClean="0"/>
              <a:t>14) О результатах выполнения плана мероприятий по противодействию коррупции на 2021-2023 годы (за 9 месяцев </a:t>
            </a:r>
            <a:r>
              <a:rPr lang="ru-RU" sz="800" dirty="0" smtClean="0"/>
              <a:t>2022 </a:t>
            </a:r>
            <a:r>
              <a:rPr lang="ru-RU" sz="800" dirty="0" smtClean="0"/>
              <a:t>года).</a:t>
            </a:r>
          </a:p>
          <a:p>
            <a:r>
              <a:rPr lang="ru-RU" sz="800" dirty="0" smtClean="0"/>
              <a:t> 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79512" y="4797152"/>
            <a:ext cx="1605486" cy="811883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14.12.2022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4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39953" name="TextBox 16"/>
          <p:cNvSpPr txBox="1">
            <a:spLocks noChangeArrowheads="1"/>
          </p:cNvSpPr>
          <p:nvPr/>
        </p:nvSpPr>
        <p:spPr bwMode="auto">
          <a:xfrm flipH="1">
            <a:off x="2339975" y="3644900"/>
            <a:ext cx="738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267" cy="1124744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83768" y="-453715"/>
            <a:ext cx="54006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2988" y="333375"/>
            <a:ext cx="7993062" cy="1582738"/>
          </a:xfrm>
        </p:spPr>
        <p:txBody>
          <a:bodyPr>
            <a:noAutofit/>
          </a:bodyPr>
          <a:lstStyle/>
          <a:p>
            <a:pPr defTabSz="912813" eaLnBrk="1" hangingPunct="1">
              <a:buClr>
                <a:srgbClr val="22228B"/>
              </a:buClr>
              <a:buSzPct val="128000"/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ДЕЯТЕЛЬНОСТЬ КОМИССИИ ПО СОБЛЮДЕНИЮ ТРЕБОВАНИЙ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 СЛУЖЕБНОМУ ПОВЕДЕНИЮ МУНИЦИПАЛЬНЫХ СЛУЖАЩИХ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УРЕГУЛИРОВАНИЮ КОНФЛИКТА ИНТЕРЕСОВ </a:t>
            </a:r>
            <a:b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ОРГАНАХ  МЕСТНОГО САМОУПРАВЛЕНИЯ ШАЛИНСКОГО ГОРОДСКОГО ОКРУГА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2988" y="19161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2988" y="19891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625600" y="2590800"/>
            <a:ext cx="4422775" cy="0"/>
          </a:xfrm>
          <a:prstGeom prst="rect">
            <a:avLst/>
          </a:prstGeom>
          <a:solidFill>
            <a:srgbClr val="DFD8F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2275" y="4652963"/>
            <a:ext cx="5975350" cy="158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УСТАНОВЛЕНО: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нарушений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нарушения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Скругленный прямоугольник 11"/>
          <p:cNvSpPr>
            <a:spLocks noChangeArrowheads="1"/>
          </p:cNvSpPr>
          <p:nvPr/>
        </p:nvSpPr>
        <p:spPr bwMode="auto">
          <a:xfrm>
            <a:off x="1763713" y="2276475"/>
            <a:ext cx="5975350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заседаний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заседаний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92275" y="1700213"/>
            <a:ext cx="7192963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2275" y="1628775"/>
            <a:ext cx="7200900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47813" y="61913"/>
            <a:ext cx="734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МУНИЦИПАЛЬНЫХ СЛУЖАЩИХ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ОКРУГА, ПОДАЮЩИХ СВЕДЕНИЯ </a:t>
            </a:r>
            <a:b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ДОХОДАХ, РАСХОДАХ, ОБ ИМУЩЕСТВЕ И ОБЯЗАТЕЛЬСТВАХ ИМУЩЕСТВЕННОГО ХАРАКТЕРА,  ДОПУСТИВШИХ НАРУШЕНИЯ ПРИ ПРЕДСТАВЛЕНИИ СВЕДЕНИЙ  О ДОХОДАХ, РАСХОДАХ, ОБ ИМУЩЕСТВЕ И ОБЯЗАТЕЛЬСТВАХ ИМУЩЕСТВЕННОГО ХАРАКТЕРА</a:t>
            </a:r>
            <a:r>
              <a:rPr lang="ru-RU" sz="1600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1309688" y="2471738"/>
          <a:ext cx="7315200" cy="397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84225" y="1844675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47813" y="836613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813" y="908050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ФУНКЦИОНИРОВАНИЕ АНТИКОРРУПЦИОННЫХ 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В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ШАЛИНСКОМ ГОРОДСКОМ 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7826" y="1352006"/>
            <a:ext cx="3414566" cy="6216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иной оплачиваемой работе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Прямоугольник 18"/>
          <p:cNvSpPr/>
          <p:nvPr/>
        </p:nvSpPr>
        <p:spPr>
          <a:xfrm>
            <a:off x="5134176" y="1345946"/>
            <a:ext cx="3414566" cy="59732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получении подарка</a:t>
            </a: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90550" y="2471738"/>
          <a:ext cx="3859213" cy="3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28"/>
          <p:cNvGraphicFramePr>
            <a:graphicFrameLocks noChangeAspect="1"/>
          </p:cNvGraphicFramePr>
          <p:nvPr/>
        </p:nvGraphicFramePr>
        <p:xfrm>
          <a:off x="4838700" y="2471738"/>
          <a:ext cx="4002088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51224-3A06-4B65-82C3-C5E68705640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ВЫПОЛНЕНИЕ ЦЕЛЕВЫХ ПОКАЗАТЕЛЕЙ РЕАЛИЗАЦИИ  ПЛАНА МЕРОПРИЯТИЙ ПО ПРОТИВОДЕЙСТВИЮ КОРРУПЦИИ В ШАЛИНСКОМ ГОРОДСКОМ ОКРУГЕ НА 2021-2024  ГОДЫ</a:t>
            </a:r>
          </a:p>
        </p:txBody>
      </p:sp>
      <p:pic>
        <p:nvPicPr>
          <p:cNvPr id="4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196752"/>
          <a:ext cx="8712967" cy="5555855"/>
        </p:xfrm>
        <a:graphic>
          <a:graphicData uri="http://schemas.openxmlformats.org/drawingml/2006/table">
            <a:tbl>
              <a:tblPr/>
              <a:tblGrid>
                <a:gridCol w="527417"/>
                <a:gridCol w="4590138"/>
                <a:gridCol w="1060762"/>
                <a:gridCol w="1099701"/>
                <a:gridCol w="1434949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N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Наименование целевого показателя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Значение целевого показателя на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выполнения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заседаний комиссий по соблюдению требований к служебному поведению муниципальных служащих, замещающих должности муниципальной службы в Думе Шалинского городского округа, Контрольно-ревизионном управлении Шалинского городского округа, Администрации Шалинского городского округа, Управлении образованием Шалинского городского округа, функциональных (отраслевых) и территориальных органах администрации Шалинского городского округа, и урегулированию конфликта интересов в муниципальных органах Шалинского городского округа,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муниципальных служащих Шалинского городского округа, представивших сведения о доходах, расходах, об имуществе и обязательствах имущественного характера, от общего количества  муниципальных служащих Шалинского городского округа, замещающих на 31 декабря года, предшествующего отчетному, должности, осуществление полномочий по которым влечет за собой обязанность представлять такие сведения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характера, от общего количества руководителей  муниципальных учреждений, предприятий Шалинского городского округа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Доля лиц,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Доля руководителей муниципальных учреждений, предприятий Шалинского городского округа,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Доля материалов проведенных органом внутреннего муниципального финансового контроля проверок расходования средств местного  бюджета, направленных в прокуратуру Шалинского района в целях изучения на предмет выявления коррупционных преступлений, от общего количества материалов проведенных проверок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Доля заседаний комиссий по координации работы по противодействию коррупции в  Шалинском городском округе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процентов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10345" marR="10345" marT="17018" marB="170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25600" y="63658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25600" y="7143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82738" y="282575"/>
            <a:ext cx="74247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9000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 ПРОСВЕЩЕНИЕ ГРАЖДАН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2454" y="836712"/>
            <a:ext cx="6696596" cy="311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Подразделы «Антикоррупционное просвещение граждан»</a:t>
            </a:r>
          </a:p>
          <a:p>
            <a:pPr algn="ctr">
              <a:defRPr/>
            </a:pPr>
            <a:endParaRPr lang="ru-RU" b="1" dirty="0"/>
          </a:p>
        </p:txBody>
      </p:sp>
      <p:pic>
        <p:nvPicPr>
          <p:cNvPr id="41995" name="Picture 23" descr="https://genproc.gov.ru/img/anticor/what_to_know_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25431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25" descr="https://genproc.gov.ru/img/anticor/what_to_know_3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005263"/>
            <a:ext cx="2544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063" y="1254125"/>
            <a:ext cx="171608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https://i.ytimg.com/vi/mHaeZ6z8o7w/maxresdefault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2636912"/>
            <a:ext cx="1209457" cy="120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5288" y="5157788"/>
            <a:ext cx="8353425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>
              <a:defRPr/>
            </a:pPr>
            <a:endParaRPr lang="ru-RU" sz="1200" b="1" dirty="0">
              <a:latin typeface="+mj-lt"/>
            </a:endParaRPr>
          </a:p>
          <a:p>
            <a:pPr indent="174625" algn="just">
              <a:defRPr/>
            </a:pPr>
            <a:endParaRPr lang="ru-RU" sz="1200" b="1" dirty="0">
              <a:latin typeface="+mj-lt"/>
            </a:endParaRPr>
          </a:p>
          <a:p>
            <a:pPr indent="174625" algn="just">
              <a:defRPr/>
            </a:pPr>
            <a:endParaRPr lang="ru-RU" sz="1200" b="1" dirty="0">
              <a:latin typeface="+mj-lt"/>
            </a:endParaRPr>
          </a:p>
          <a:p>
            <a:pPr algn="ctr"/>
            <a:endParaRPr lang="ru-RU" sz="1100" dirty="0" smtClean="0">
              <a:latin typeface="Liberation Serif" pitchFamily="18" charset="0"/>
            </a:endParaRPr>
          </a:p>
          <a:p>
            <a:pPr algn="ctr"/>
            <a:r>
              <a:rPr lang="ru-RU" sz="1100" dirty="0" smtClean="0">
                <a:latin typeface="Liberation Serif" pitchFamily="18" charset="0"/>
              </a:rPr>
              <a:t>  </a:t>
            </a:r>
          </a:p>
          <a:p>
            <a:pPr indent="174625" algn="just">
              <a:defRPr/>
            </a:pPr>
            <a:endParaRPr lang="ru-RU" sz="1100" b="1" dirty="0">
              <a:solidFill>
                <a:srgbClr val="FF0000"/>
              </a:solidFill>
              <a:latin typeface="+mj-lt"/>
            </a:endParaRPr>
          </a:p>
          <a:p>
            <a:pPr indent="174625" algn="just">
              <a:defRPr/>
            </a:pP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indent="174625" algn="just">
              <a:defRPr/>
            </a:pPr>
            <a:endParaRPr 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313" y="1268413"/>
            <a:ext cx="5903912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</a:t>
            </a:r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администрации </a:t>
            </a:r>
            <a:r>
              <a:rPr lang="ru-RU" sz="140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в сети Интернет в разделе «Противодействие коррупции» создан подраздел «</a:t>
            </a:r>
            <a:r>
              <a:rPr lang="ru-RU" sz="1400" dirty="0" err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просвещение», где размещены памятки по противодействию коррупции для граждан, видеоролики о социальной опасности коррупции, буклеты «Ответственность за коррупцию» и «Сообщите о фактах коррупции»,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гипертекстовая ссылка «Генеральная прокуратура Российской Федерации разъясняет» или «Что нужно знать о коррупции»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обеспечивающая переход к материалам по правовому просвещению в сфере противодействия коррупции, разработанным Генеральной прокуратурой Российской Федерации. Аналогичная работа проводится муниципальными учреждениями.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55650" y="1773238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2275" y="6921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92275" y="7651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71550" y="188913"/>
            <a:ext cx="7772400" cy="431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b="1" dirty="0">
                <a:ln w="9000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 ПО ПРОТИВОДЕЙСТВИЮ КОРРУПЦИИ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1124744"/>
            <a:ext cx="5400600" cy="1326703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НАЦИОНАЛЬНЫЙ ПЛАН ПРОТИВОДЕЙСТВИЯ КОРРУПЦИИ НА 2021-2024 ГОДЫ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 Указом Президента Российской Федерации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16.08.2021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478)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293096"/>
            <a:ext cx="7200800" cy="1182687"/>
          </a:xfrm>
          <a:prstGeom prst="round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 </a:t>
            </a:r>
            <a:r>
              <a:rPr lang="ru-RU" sz="1400" b="1" dirty="0" smtClean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МЕРОПРИЯТИЙ ПО ПРОТИВОДЕЙСТВИЮ КОРРУПЦИИ В ШАЛИНСКОМ ГОРОДСКОМ ОКРУГЕ НА </a:t>
            </a:r>
            <a:r>
              <a:rPr lang="ru-RU" sz="1400" b="1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2021-2024 годы</a:t>
            </a:r>
            <a:endParaRPr lang="ru-RU" sz="1400" b="1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(утвержден 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постановлением главы Шалинского городского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от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30.08.2021г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№ </a:t>
            </a:r>
            <a:r>
              <a:rPr lang="ru-RU" sz="1400" i="1" dirty="0" smtClean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91)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2636912"/>
            <a:ext cx="648072" cy="1368152"/>
          </a:xfrm>
          <a:prstGeom prst="downArrow">
            <a:avLst/>
          </a:prstGeom>
          <a:solidFill>
            <a:srgbClr val="6C97F8"/>
          </a:solidFill>
          <a:ln w="25400" cap="flat" cmpd="sng" algn="ctr">
            <a:solidFill>
              <a:srgbClr val="0A46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6642" name="Picture 3" descr="normati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80728"/>
            <a:ext cx="208756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 flipV="1">
            <a:off x="1476375" y="2420938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611560" y="3861048"/>
            <a:ext cx="820814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реализации полномочий органов местного самоуправления 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по осуществлению мер по противодействию коррупции в границах </a:t>
            </a:r>
            <a:r>
              <a:rPr lang="ru-RU" sz="16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проводился анализ муниципальных нормативных правовых актов о противодействии коррупции в целях приведения их в соответствие с законодательством  Российской Федерации и Свердловской области. </a:t>
            </a:r>
            <a:r>
              <a:rPr lang="ru-RU"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Создана достаточная нормативная правовая база в сфере противодействия коррупции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которая постоянно совершенствуется и развивается. Все нормативные правовые акты, принятые в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Шалинском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городском округе в сфере противодействия коррупции, </a:t>
            </a:r>
            <a:r>
              <a:rPr lang="ru-RU" sz="16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соответствуют Конституции  Российской Федерации, федеральному и областному законодательству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направлены на повышение эффективности выявления и устранения условий, порождающих коррупцию на территории </a:t>
            </a:r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округа.</a:t>
            </a:r>
          </a:p>
          <a:p>
            <a:pPr>
              <a:defRPr/>
            </a:pPr>
            <a:r>
              <a:rPr lang="ru-RU" sz="1600" dirty="0"/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9" name="Picture 2" descr="Картинки по запросу НОРМАТИВНЫЕ ДОКУМЕНТЫ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619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Box 17"/>
          <p:cNvSpPr txBox="1">
            <a:spLocks noChangeArrowheads="1"/>
          </p:cNvSpPr>
          <p:nvPr/>
        </p:nvSpPr>
        <p:spPr bwMode="auto">
          <a:xfrm>
            <a:off x="971550" y="4076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7661" name="TextBox 18"/>
          <p:cNvSpPr txBox="1">
            <a:spLocks noChangeArrowheads="1"/>
          </p:cNvSpPr>
          <p:nvPr/>
        </p:nvSpPr>
        <p:spPr bwMode="auto">
          <a:xfrm>
            <a:off x="1547813" y="188913"/>
            <a:ext cx="7345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МОНИТОРИНГ ПРАВОПРИМЕНЕНИЯ НОРМАТИВНЫХ ПРАВОВЫХ АКТОВ ОРГАНОВ МЕСТНОГО САМОУПРАВЛЕНИЯ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О ПРОТИВОДЕЙСТВИИ КОРРУПЦИИ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852738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8683" name="Picture 4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3743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 descr="Картинки по запросу получение государственных услуг в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4572000" y="1557338"/>
            <a:ext cx="4032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повышения качества муниципальных услуг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в связи с приведением в соответствие действующему законодательству 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внесены изменения в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17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административных регламентов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 муниципальных услуг, в том числе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56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регламентов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изложены в новой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редакции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8686" name="TextBox 19"/>
          <p:cNvSpPr txBox="1">
            <a:spLocks noChangeArrowheads="1"/>
          </p:cNvSpPr>
          <p:nvPr/>
        </p:nvSpPr>
        <p:spPr bwMode="auto">
          <a:xfrm>
            <a:off x="2411413" y="404813"/>
            <a:ext cx="576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УСЛУГИ</a:t>
            </a:r>
          </a:p>
        </p:txBody>
      </p:sp>
      <p:pic>
        <p:nvPicPr>
          <p:cNvPr id="15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95536" y="3501009"/>
            <a:ext cx="4392290" cy="337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сети Интернет в разделе «Муниципальные и государственные услуги» размещены материалы, информирующие граждан о преимуществах получения муниципальных и государственных  услуг в электронной форме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Перечень социально значимых услуг в электронном виде Электронные услуги Видеоролики Рейтинг государственных и муниципальных услуг в электронной форме Рекламные материалы Регистрация на Едином портале государственных и муниципальных услуг Перечень услуг оказываемых органами местного самоуправления Шалинского городского округа Мобильное приложение Новости портала государственных услуг 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06575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268413" y="549275"/>
            <a:ext cx="573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КОНТРОЛЬ</a:t>
            </a:r>
          </a:p>
        </p:txBody>
      </p:sp>
      <p:sp>
        <p:nvSpPr>
          <p:cNvPr id="29706" name="Rectangle 69"/>
          <p:cNvSpPr>
            <a:spLocks noChangeArrowheads="1"/>
          </p:cNvSpPr>
          <p:nvPr/>
        </p:nvSpPr>
        <p:spPr bwMode="auto">
          <a:xfrm>
            <a:off x="250825" y="1484313"/>
            <a:ext cx="4314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Комитет </a:t>
            </a: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управлению муниципальным </a:t>
            </a: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имуществом администрации Шалинского городского округа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000" dirty="0" smtClean="0">
                <a:latin typeface="Liberation Serif" pitchFamily="18" charset="0"/>
              </a:rPr>
              <a:t>В соответствии с приказом Комитета по управлению муниципальным имуществом администрации Шалинского городского округа от 20.12.2021 года № 14 «О Плане проведения проверок по эффективности, целевому использованию, использования по назначению и сохранности муниципального имущества Шалинского городского округа на 2022 год» утвержден План проведения проверок на 2022 год. </a:t>
            </a:r>
          </a:p>
          <a:p>
            <a:pPr algn="just"/>
            <a:r>
              <a:rPr lang="ru-RU" sz="1000" dirty="0" smtClean="0">
                <a:latin typeface="Liberation Serif" pitchFamily="18" charset="0"/>
              </a:rPr>
              <a:t>В 1 полугодии 2022 года КУМИ администрации ШГО проведена проверка по вопросу целевого использования, использования по назначению и сохранности муниципального имущества, закрепленного на праве оперативного управления за МБОУ «Шалинская СОШ № 45». В ходе проверки установлено, переданное в оперативное управление муниципальное имущество соответствует реестру муниципального имущества Шалинского городского округа, используется по назначению, сохранность обеспечивается. Нарушений законодательства в ходе проверки не выявлены, материалы в правоохранительные органы не направлялись. </a:t>
            </a:r>
          </a:p>
          <a:p>
            <a:pPr algn="just"/>
            <a:r>
              <a:rPr lang="ru-RU" sz="1000" dirty="0" smtClean="0">
                <a:latin typeface="Liberation Serif" pitchFamily="18" charset="0"/>
              </a:rPr>
              <a:t>Во 2 полугодии 2022 года КУМИ администрации ШГО проведена проверка по вопросу целевого использования, использования по назначению и сохранности муниципального имущества, закрепленного на праве оперативное управление за МБОУ МБОУ «Колпаковская СОШ». В ходе проверки установлено, переданное в оперативное управление муниципальное имущество соответствует реестру муниципального имущества Шалинского городского округа, используется по назначению, сохранность обеспечивается. Выявлено нарушение законодательства по передаче имущества в безвозмездное пользование, направлено предписание МБОУ «Колпаковская СОШ» об устранении нарушения. Материалы в правоохранительные органы не направлялись. </a:t>
            </a:r>
            <a:endParaRPr lang="ru-RU" sz="1000" dirty="0">
              <a:latin typeface="Liberation Serif" pitchFamily="18" charset="0"/>
            </a:endParaRPr>
          </a:p>
        </p:txBody>
      </p:sp>
      <p:sp>
        <p:nvSpPr>
          <p:cNvPr id="29707" name="Rectangle 70"/>
          <p:cNvSpPr>
            <a:spLocks noChangeArrowheads="1"/>
          </p:cNvSpPr>
          <p:nvPr/>
        </p:nvSpPr>
        <p:spPr bwMode="auto">
          <a:xfrm>
            <a:off x="5003800" y="1268412"/>
            <a:ext cx="3810000" cy="42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архитектуры, градостроительства и землепользования администрации Шалинского городского округа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100" dirty="0" smtClean="0">
                <a:latin typeface="Liberation Serif" pitchFamily="18" charset="0"/>
              </a:rPr>
              <a:t>За 2022 год выдано: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6 разрешений на строительство. (2 заявление - через МФЦ; 3 заявления – через госуслуги; 1 заявление – </a:t>
            </a:r>
            <a:r>
              <a:rPr lang="ru-RU" sz="1100" dirty="0" err="1" smtClean="0">
                <a:latin typeface="Liberation Serif" pitchFamily="18" charset="0"/>
              </a:rPr>
              <a:t>эл</a:t>
            </a:r>
            <a:r>
              <a:rPr lang="ru-RU" sz="1100" dirty="0" smtClean="0">
                <a:latin typeface="Liberation Serif" pitchFamily="18" charset="0"/>
              </a:rPr>
              <a:t>. почта). Отказов в выдаче разрешений на строительство не было.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28 уведомлений о начале строительства жилого дома.(25 заявлений – через МФЦ; 3 заявления – через госуслуги). Отказов в выдаче разрешений на строительство не было.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7 разрешений на ввод объекта в эксплуатацию. ( заявлений через МФЦ; 2 заявления через госуслуги) 1 отказ в выдаче разрешений на ввод.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1 уведомление об окончании строительства жилого дома. Ввод ИЖС на ноябрь 2022 года по статистике 4907,0 кв.м. (1 заявление – через МФЦ; 0 заявлений – через госуслуги). Отказов в выдаче разрешений на строительство не было.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55 градостроительных планов земельных участков. (6 заявлений – через МФЦ; 49 заявлений – через госуслуги). 1 отказ (Заявление направлено не в то ведомство, земельный участок расположен в п. Староуткинск). </a:t>
            </a:r>
          </a:p>
          <a:p>
            <a:r>
              <a:rPr lang="ru-RU" sz="1100" dirty="0" smtClean="0">
                <a:latin typeface="Liberation Serif" pitchFamily="18" charset="0"/>
              </a:rPr>
              <a:t>Нарушения сроков предоставления муниципальных услуг не было. </a:t>
            </a:r>
            <a:endParaRPr lang="ru-RU" sz="11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3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924175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692275" y="-31750"/>
            <a:ext cx="7056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1600" b="1" dirty="0" err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нормативных правовых актов органов местного самоуправления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 и проектов нормативных правовых актов органов местного самоуправления </a:t>
            </a:r>
            <a:r>
              <a:rPr lang="ru-RU" sz="1600" b="1" dirty="0" smtClean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</a:t>
            </a:r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</a:t>
            </a:r>
            <a:endParaRPr lang="ru-RU" sz="1600" dirty="0">
              <a:solidFill>
                <a:schemeClr val="accent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1754" name="Picture 11" descr="Картинки по запросу антикоррупционная экспертиза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12875"/>
            <a:ext cx="50403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Rectangle 12"/>
          <p:cNvSpPr>
            <a:spLocks noChangeArrowheads="1"/>
          </p:cNvSpPr>
          <p:nvPr/>
        </p:nvSpPr>
        <p:spPr bwMode="auto">
          <a:xfrm>
            <a:off x="5580063" y="1244620"/>
            <a:ext cx="31686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была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dirty="0" err="1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207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 нормативных правовых актов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органов местного самоуправления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(при внесении в них изменений) и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проектов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 нормативных правовых актов,</a:t>
            </a:r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что составило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100 % от общего количества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принятых в текущем году муниципальных нормативных правовых актов.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7200" algn="just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TextBox 13"/>
          <p:cNvSpPr txBox="1">
            <a:spLocks noChangeArrowheads="1"/>
          </p:cNvSpPr>
          <p:nvPr/>
        </p:nvSpPr>
        <p:spPr bwMode="auto">
          <a:xfrm>
            <a:off x="539750" y="4221089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экспертиза проводилась в соответствии с Решением Думы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решением Думы Шалинского городского округа от 24 сентября 2009 года № 158 «Об Утверждении Положения о порядке проведении антикоррупционной экспертизы нормативных правовых актов и проектов нормативных правовых актов Шалинского городского округа»</a:t>
            </a:r>
          </a:p>
          <a:p>
            <a:pPr algn="just"/>
            <a:endParaRPr lang="ru-RU" sz="14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3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Прямоугольник 29"/>
          <p:cNvSpPr>
            <a:spLocks noChangeArrowheads="1"/>
          </p:cNvSpPr>
          <p:nvPr/>
        </p:nvSpPr>
        <p:spPr bwMode="auto">
          <a:xfrm>
            <a:off x="2771801" y="1268413"/>
            <a:ext cx="4248471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Проекты НПА      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7" name="TextBox 19"/>
          <p:cNvSpPr txBox="1">
            <a:spLocks noChangeArrowheads="1"/>
          </p:cNvSpPr>
          <p:nvPr/>
        </p:nvSpPr>
        <p:spPr bwMode="auto">
          <a:xfrm>
            <a:off x="1979613" y="404813"/>
            <a:ext cx="662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МПА</a:t>
            </a:r>
          </a:p>
        </p:txBody>
      </p:sp>
      <p:sp>
        <p:nvSpPr>
          <p:cNvPr id="32778" name="Прямоугольник 29"/>
          <p:cNvSpPr>
            <a:spLocks noChangeArrowheads="1"/>
          </p:cNvSpPr>
          <p:nvPr/>
        </p:nvSpPr>
        <p:spPr bwMode="auto">
          <a:xfrm>
            <a:off x="971550" y="1268413"/>
            <a:ext cx="3457575" cy="4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11"/>
          <p:cNvSpPr>
            <a:spLocks noChangeArrowheads="1"/>
          </p:cNvSpPr>
          <p:nvPr/>
        </p:nvSpPr>
        <p:spPr bwMode="auto">
          <a:xfrm>
            <a:off x="3131840" y="1700808"/>
            <a:ext cx="3381375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атикоррупционная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198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207проектов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11"/>
          <p:cNvSpPr>
            <a:spLocks noChangeArrowheads="1"/>
          </p:cNvSpPr>
          <p:nvPr/>
        </p:nvSpPr>
        <p:spPr bwMode="auto">
          <a:xfrm>
            <a:off x="684213" y="3213100"/>
            <a:ext cx="3455987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факторы</a:t>
            </a: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независимыми экспертами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 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defRPr/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4932363" y="3213100"/>
            <a:ext cx="3600450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 органами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прокуратуры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НПА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defRPr/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5" name="Picture 36" descr="э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68863"/>
            <a:ext cx="4104456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3801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05263"/>
            <a:ext cx="3684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1476375" y="260350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ПРЕДСТАВЛЕНИЕ СВЕДЕНИЙ О ДОХОДАХ, РАСХОДАХ,</a:t>
            </a:r>
          </a:p>
          <a:p>
            <a:pPr indent="450850" algn="ctr"/>
            <a:r>
              <a:rPr lang="ru-RU" sz="16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 ИМУЩЕСТВЕ И ОБЯЗАТЕЛЬСТВАХ ИМУЩЕСТВЕННОГО ХАРАКТЕРА 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468313" y="4149724"/>
            <a:ext cx="4032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Проведение проверки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достоверности и полноты сведений о доходах, расходах, об имуществе и обязательствах имущественного характера за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год не проводилось.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Материалы проверки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комиссию по соблюдению требований к служебному поведению муниципальных служащих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урегулированию конфликта интересов в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органах местного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самоуправления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 направлялись.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4500563" y="1628775"/>
            <a:ext cx="41036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Работа по представлению сведений о доходах, расходах, об имуществе  и обязательствах имущественного характера лицами, замещающими должности муниципальной службы, осуществление полномочий по которым влечет за собой обязанность представлять такие сведения, была организована в I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квартале 20</a:t>
            </a:r>
            <a:r>
              <a:rPr lang="en-US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года. Сведения представили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63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служащих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члены их семей. Сведения о доходах, расходах, об имуществе  и обязательствах имущественного характера размещены на сайте администрации 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Шалинского городского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в разделе «Противодействие коррупции». </a:t>
            </a:r>
          </a:p>
          <a:p>
            <a:endParaRPr lang="ru-RU" dirty="0"/>
          </a:p>
        </p:txBody>
      </p:sp>
      <p:pic>
        <p:nvPicPr>
          <p:cNvPr id="14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3850" y="4437063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  <a:p>
            <a:pPr indent="4524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5" name="Picture 4" descr="Картинки по запросу занятия с муниципальными служащим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117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1835150" y="333375"/>
            <a:ext cx="774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 </a:t>
            </a:r>
            <a:r>
              <a:rPr lang="ru-RU" sz="2000" b="1" dirty="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Соблюдения требований к служебному поведению</a:t>
            </a:r>
          </a:p>
        </p:txBody>
      </p: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1331913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4572000" y="1557338"/>
            <a:ext cx="43211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муниципальными служащими и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руководителями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учреждений и предприятий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проводились  организационные и разъяснительные  мероприятия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взятки, разъяснение порядка соблюдения ограничений и запретов, требований о предотвращении или об урегулировании конфликта интересов, обязанности об уведомлении представителя нанимателя (работодателя) об обращениях в целях склонения к совершению коррупционных правонарушений, иных обязанностей, установленных в целях противодействия коррупции.</a:t>
            </a:r>
          </a:p>
          <a:p>
            <a:endParaRPr lang="ru-RU" dirty="0"/>
          </a:p>
        </p:txBody>
      </p:sp>
      <p:pic>
        <p:nvPicPr>
          <p:cNvPr id="34829" name="Рисунок 5" descr="C:\Users\ProkofevaAV\Desktop\при стали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229225"/>
            <a:ext cx="3024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Box 17"/>
          <p:cNvSpPr txBox="1">
            <a:spLocks noChangeArrowheads="1"/>
          </p:cNvSpPr>
          <p:nvPr/>
        </p:nvSpPr>
        <p:spPr bwMode="auto">
          <a:xfrm>
            <a:off x="179388" y="5013175"/>
            <a:ext cx="54006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актуализации Перечня должностей муниципальной службы в органах местного самоуправления Шалинского городского округа, замещение которых связано с коррупционными рисками, утвержденного постановлением главы Шалинского городского округа от 24.07.2020 № 85 и оценка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коррупционных рисков, возникающих при исполнении муниципальных функций и предоставлении муниципальных услуг в органах местного самоуправления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Шалинского городского округа.</a:t>
            </a:r>
            <a:endParaRPr lang="ru-RU" sz="1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5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959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20738</TotalTime>
  <Words>3057</Words>
  <Application>Microsoft Office PowerPoint</Application>
  <PresentationFormat>Экран (4:3)</PresentationFormat>
  <Paragraphs>292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2_blank</vt:lpstr>
      <vt:lpstr>3_blank</vt:lpstr>
      <vt:lpstr>4_blank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ВОПРОСЫ, РАССМОТРЕННЫЕ В 2022 ГОДУ КОМИССИЕЙ ПО КООРДИНАЦИИ РАБОТЫ ПО ПРОТИВОДЕЙСТВИЮ КОРРУПЦИИ В ШАЛИНСКОМ ГОРОДСКОМ ОКРУГЕ</vt:lpstr>
      <vt:lpstr>ВОПРОСЫ, РАССМОТРЕННЫЕ В 2022 ГОДУ КОМИССИЕЙ ПО КООРДИНАЦИИ РАБОТЫ ПО ПРОТИВОДЕЙСТВИЮ КОРРУПЦИИ В ШАЛИНСКОМ ГОРОДСКОМ ОКРУГЕ</vt:lpstr>
      <vt:lpstr>ДЕЯТЕЛЬНОСТЬ КОМИССИИ ПО СОБЛЮДЕНИЮ ТРЕБОВАНИЙ  К СЛУЖЕБНОМУ ПОВЕДЕНИЮ МУНИЦИПАЛЬНЫХ СЛУЖАЩИХ  И УРЕГУЛИРОВАНИЮ КОНФЛИКТА ИНТЕРЕСОВ  В ОРГАНАХ  МЕСТНОГО САМОУПРАВЛЕНИЯ ШАЛИНСКОГО ГОРОДСКОГО ОКРУГА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Елисеева Екатерина Викторовна</dc:creator>
  <cp:lastModifiedBy>1</cp:lastModifiedBy>
  <cp:revision>1395</cp:revision>
  <cp:lastPrinted>2015-12-16T05:29:31Z</cp:lastPrinted>
  <dcterms:created xsi:type="dcterms:W3CDTF">2014-05-26T12:22:30Z</dcterms:created>
  <dcterms:modified xsi:type="dcterms:W3CDTF">2023-01-25T06:20:03Z</dcterms:modified>
</cp:coreProperties>
</file>